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77" r:id="rId2"/>
    <p:sldId id="458" r:id="rId3"/>
    <p:sldId id="444" r:id="rId4"/>
    <p:sldId id="459" r:id="rId5"/>
    <p:sldId id="451" r:id="rId6"/>
    <p:sldId id="450" r:id="rId7"/>
    <p:sldId id="306" r:id="rId8"/>
    <p:sldId id="261" r:id="rId9"/>
    <p:sldId id="438" r:id="rId10"/>
    <p:sldId id="452" r:id="rId11"/>
    <p:sldId id="462" r:id="rId12"/>
    <p:sldId id="4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lena Woo" initials="HW" lastIdx="1" clrIdx="0">
    <p:extLst>
      <p:ext uri="{19B8F6BF-5375-455C-9EA6-DF929625EA0E}">
        <p15:presenceInfo xmlns:p15="http://schemas.microsoft.com/office/powerpoint/2012/main" userId="S::helena.woo@uts.edu.au::84ffa4a4-9cb2-4822-a498-72962478cfa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2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88"/>
    <p:restoredTop sz="96327"/>
  </p:normalViewPr>
  <p:slideViewPr>
    <p:cSldViewPr snapToGrid="0" snapToObjects="1">
      <p:cViewPr varScale="1">
        <p:scale>
          <a:sx n="114" d="100"/>
          <a:sy n="114" d="100"/>
        </p:scale>
        <p:origin x="192" y="384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11" d="100"/>
          <a:sy n="111" d="100"/>
        </p:scale>
        <p:origin x="228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27BE0-8D26-2C46-B592-87513771FDEF}" type="datetimeFigureOut">
              <a:rPr lang="en-US" smtClean="0"/>
              <a:t>4/27/23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364B19-607B-B942-B14B-DB932692D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148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1388298"/>
            <a:ext cx="10957594" cy="408140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8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Pelignis</a:t>
            </a:r>
            <a:endParaRPr lang="en-AU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640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259A-862A-C714-8B37-4C741E0015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54404A-6330-1D79-193F-67117B5C9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EA5DF-5671-B96A-34B9-F29612996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76AAF-4C5E-E547-8420-8ED8389F8055}" type="datetimeFigureOut">
              <a:rPr lang="en-AU" smtClean="0"/>
              <a:t>27/4/2023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3DA8B-42A5-B989-6F4C-19A3AC2D5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9936F-8CF8-4D5D-85A8-22C2D2182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949E-BB66-2742-87B9-7A31AE9D54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1840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1063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8E1AB-6A0A-AC44-83B9-9FAC961E3C28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10636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1FA37-3D95-DD4F-A79E-5508DFB6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3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issors&#10;&#10;Description automatically generated">
            <a:extLst>
              <a:ext uri="{FF2B5EF4-FFF2-40B4-BE49-F238E27FC236}">
                <a16:creationId xmlns:a16="http://schemas.microsoft.com/office/drawing/2014/main" id="{16105EC4-C0D7-DE54-AC00-A7E315088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030" y="1754966"/>
            <a:ext cx="5103034" cy="51030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758E506-6248-D58E-EA86-8A56C2A86BE8}"/>
              </a:ext>
            </a:extLst>
          </p:cNvPr>
          <p:cNvSpPr txBox="1"/>
          <p:nvPr/>
        </p:nvSpPr>
        <p:spPr>
          <a:xfrm>
            <a:off x="749696" y="953856"/>
            <a:ext cx="6088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Asymmetric information and the curse of knowledge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D8F90F-A8DA-E166-40D9-DA72817DF913}"/>
              </a:ext>
            </a:extLst>
          </p:cNvPr>
          <p:cNvSpPr txBox="1"/>
          <p:nvPr/>
        </p:nvSpPr>
        <p:spPr>
          <a:xfrm>
            <a:off x="749694" y="2431183"/>
            <a:ext cx="42523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  <a:p>
            <a:r>
              <a:rPr lang="en-AU" sz="2400" dirty="0"/>
              <a:t>Notes on Behavioural Economics</a:t>
            </a:r>
          </a:p>
          <a:p>
            <a:endParaRPr lang="en-AU" sz="2400" dirty="0"/>
          </a:p>
          <a:p>
            <a:r>
              <a:rPr lang="en-AU" sz="2400" dirty="0"/>
              <a:t>Jason Collins</a:t>
            </a:r>
          </a:p>
        </p:txBody>
      </p:sp>
    </p:spTree>
    <p:extLst>
      <p:ext uri="{BB962C8B-B14F-4D97-AF65-F5344CB8AC3E}">
        <p14:creationId xmlns:p14="http://schemas.microsoft.com/office/powerpoint/2010/main" val="2301832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6756400" y="12857163"/>
            <a:ext cx="5435600" cy="201612"/>
          </a:xfrm>
          <a:prstGeom prst="rect">
            <a:avLst/>
          </a:prstGeom>
        </p:spPr>
        <p:txBody>
          <a:bodyPr vert="horz" wrap="square" lIns="0" tIns="17617" rIns="0" bIns="0" rtlCol="0" anchor="ctr">
            <a:spAutoFit/>
          </a:bodyPr>
          <a:lstStyle/>
          <a:p>
            <a:pPr marL="75503">
              <a:spcBef>
                <a:spcPts val="139"/>
              </a:spcBef>
            </a:pPr>
            <a:fld id="{81D60167-4931-47E6-BA6A-407CBD079E47}" type="slidenum">
              <a:rPr spc="-10" dirty="0"/>
              <a:pPr marL="75503">
                <a:spcBef>
                  <a:spcPts val="139"/>
                </a:spcBef>
              </a:pPr>
              <a:t>10</a:t>
            </a:fld>
            <a:r>
              <a:rPr spc="-10" dirty="0"/>
              <a:t>/1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24">
                <a:extLst>
                  <a:ext uri="{FF2B5EF4-FFF2-40B4-BE49-F238E27FC236}">
                    <a16:creationId xmlns:a16="http://schemas.microsoft.com/office/drawing/2014/main" id="{0671749B-AEAE-B02E-21E0-1A8742A719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1056065"/>
                <a:ext cx="9545873" cy="1174794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r>
                  <a:rPr lang="en-AU" sz="3200" spc="-10" dirty="0">
                    <a:solidFill>
                      <a:schemeClr val="tx1"/>
                    </a:solidFill>
                    <a:cs typeface="Arial"/>
                  </a:rPr>
                  <a:t>Company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𝑣</m:t>
                        </m:r>
                      </m:e>
                      <m:sub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r>
                  <a:rPr lang="en-AU" sz="3200" spc="-10" dirty="0">
                    <a:solidFill>
                      <a:schemeClr val="tx1"/>
                    </a:solidFill>
                    <a:cs typeface="Arial"/>
                  </a:rPr>
                  <a:t>Company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𝑣</m:t>
                        </m:r>
                      </m:e>
                      <m:sub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r>
                      <a:rPr lang="en-AU" sz="3200" b="0" i="1" spc="-1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=50</m:t>
                    </m:r>
                  </m:oMath>
                </a14:m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</p:txBody>
          </p:sp>
        </mc:Choice>
        <mc:Fallback>
          <p:sp>
            <p:nvSpPr>
              <p:cNvPr id="4" name="Text Placeholder 24">
                <a:extLst>
                  <a:ext uri="{FF2B5EF4-FFF2-40B4-BE49-F238E27FC236}">
                    <a16:creationId xmlns:a16="http://schemas.microsoft.com/office/drawing/2014/main" id="{0671749B-AEAE-B02E-21E0-1A8742A71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1056065"/>
                <a:ext cx="9545873" cy="1174794"/>
              </a:xfrm>
              <a:prstGeom prst="rect">
                <a:avLst/>
              </a:prstGeom>
              <a:blipFill>
                <a:blip r:embed="rId2"/>
                <a:stretch>
                  <a:fillRect l="-1596" t="-5376" b="-8279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8687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6756400" y="12857163"/>
            <a:ext cx="5435600" cy="201612"/>
          </a:xfrm>
          <a:prstGeom prst="rect">
            <a:avLst/>
          </a:prstGeom>
        </p:spPr>
        <p:txBody>
          <a:bodyPr vert="horz" wrap="square" lIns="0" tIns="17617" rIns="0" bIns="0" rtlCol="0" anchor="ctr">
            <a:spAutoFit/>
          </a:bodyPr>
          <a:lstStyle/>
          <a:p>
            <a:pPr marL="75503">
              <a:spcBef>
                <a:spcPts val="139"/>
              </a:spcBef>
            </a:pPr>
            <a:fld id="{81D60167-4931-47E6-BA6A-407CBD079E47}" type="slidenum">
              <a:rPr spc="-10" dirty="0"/>
              <a:pPr marL="75503">
                <a:spcBef>
                  <a:spcPts val="139"/>
                </a:spcBef>
              </a:pPr>
              <a:t>11</a:t>
            </a:fld>
            <a:r>
              <a:rPr spc="-10" dirty="0"/>
              <a:t>/1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24">
                <a:extLst>
                  <a:ext uri="{FF2B5EF4-FFF2-40B4-BE49-F238E27FC236}">
                    <a16:creationId xmlns:a16="http://schemas.microsoft.com/office/drawing/2014/main" id="{0671749B-AEAE-B02E-21E0-1A8742A719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1056065"/>
                <a:ext cx="9545873" cy="1174794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2400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AU" sz="2400" i="0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E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AU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bid</m:t>
                          </m:r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A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A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m:rPr>
                              <m:sty m:val="p"/>
                            </m:rPr>
                            <a:rPr lang="en-AU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no</m:t>
                          </m:r>
                          <m:r>
                            <a:rPr lang="en-AU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AU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bid</m:t>
                          </m:r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AU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lose</m:t>
                              </m:r>
                            </m:e>
                          </m:d>
                          <m:r>
                            <a:rPr lang="en-AU" sz="24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+</m:t>
                          </m:r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AU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win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AU" sz="2400" i="1" spc="-10" dirty="0">
                  <a:solidFill>
                    <a:schemeClr val="tx1"/>
                  </a:solidFill>
                  <a:latin typeface="Cambria Math" panose="02040503050406030204" pitchFamily="18" charset="0"/>
                  <a:cs typeface="Arial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br>
                  <a:rPr lang="en-AU" sz="2400" i="1" spc="-10" dirty="0">
                    <a:solidFill>
                      <a:schemeClr val="tx1"/>
                    </a:solidFill>
                    <a:latin typeface="Cambria Math" panose="02040503050406030204" pitchFamily="18" charset="0"/>
                    <a:cs typeface="Arial"/>
                  </a:rPr>
                </a:br>
                <a:endParaRPr lang="en-AU" sz="2400" i="1" spc="-10" dirty="0">
                  <a:solidFill>
                    <a:schemeClr val="tx1"/>
                  </a:solidFill>
                  <a:latin typeface="Cambria Math" panose="02040503050406030204" pitchFamily="18" charset="0"/>
                  <a:cs typeface="Arial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                     =</m:t>
                      </m:r>
                      <m:f>
                        <m:f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AU" sz="2400" i="1" spc="-1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 spc="-1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AU" sz="2400" i="1" spc="-1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4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+50</m:t>
                              </m:r>
                            </m:num>
                            <m:den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AU" sz="24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AU" sz="24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AU" sz="2400" i="1" spc="-1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 spc="-1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AU" sz="2400" i="1" spc="-1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4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+50</m:t>
                              </m:r>
                            </m:num>
                            <m:den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AU" sz="24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AU" sz="24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AU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=</m:t>
                      </m:r>
                      <m:f>
                        <m:f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25</m:t>
                          </m:r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AU" sz="2400" i="1" spc="-1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 spc="-1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AU" sz="2400" i="1" spc="-1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AU" sz="24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AU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Text Placeholder 24">
                <a:extLst>
                  <a:ext uri="{FF2B5EF4-FFF2-40B4-BE49-F238E27FC236}">
                    <a16:creationId xmlns:a16="http://schemas.microsoft.com/office/drawing/2014/main" id="{0671749B-AEAE-B02E-21E0-1A8742A71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1056065"/>
                <a:ext cx="9545873" cy="1174794"/>
              </a:xfrm>
              <a:prstGeom prst="rect">
                <a:avLst/>
              </a:prstGeom>
              <a:blipFill>
                <a:blip r:embed="rId2"/>
                <a:stretch>
                  <a:fillRect b="-22580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Left Brace 1">
            <a:extLst>
              <a:ext uri="{FF2B5EF4-FFF2-40B4-BE49-F238E27FC236}">
                <a16:creationId xmlns:a16="http://schemas.microsoft.com/office/drawing/2014/main" id="{EC82DDD6-48BE-B400-0B24-932CE5636B5B}"/>
              </a:ext>
            </a:extLst>
          </p:cNvPr>
          <p:cNvSpPr/>
          <p:nvPr/>
        </p:nvSpPr>
        <p:spPr>
          <a:xfrm rot="16200000">
            <a:off x="4432610" y="1254515"/>
            <a:ext cx="423746" cy="192916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26DA6231-A29C-E676-0699-9E2536C2A550}"/>
              </a:ext>
            </a:extLst>
          </p:cNvPr>
          <p:cNvSpPr/>
          <p:nvPr/>
        </p:nvSpPr>
        <p:spPr>
          <a:xfrm rot="16200000">
            <a:off x="7563055" y="504330"/>
            <a:ext cx="423746" cy="3429527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B5E661-F82D-D3D0-AD5B-0DCAE5F1B67A}"/>
              </a:ext>
            </a:extLst>
          </p:cNvPr>
          <p:cNvSpPr txBox="1"/>
          <p:nvPr/>
        </p:nvSpPr>
        <p:spPr>
          <a:xfrm>
            <a:off x="3301807" y="2443460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Company 2 does not bid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08531-2148-4A16-11C4-8BE3A51B9A98}"/>
              </a:ext>
            </a:extLst>
          </p:cNvPr>
          <p:cNvSpPr txBox="1"/>
          <p:nvPr/>
        </p:nvSpPr>
        <p:spPr>
          <a:xfrm>
            <a:off x="6849033" y="2430967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Company 2 bids</a:t>
            </a:r>
          </a:p>
        </p:txBody>
      </p:sp>
    </p:spTree>
    <p:extLst>
      <p:ext uri="{BB962C8B-B14F-4D97-AF65-F5344CB8AC3E}">
        <p14:creationId xmlns:p14="http://schemas.microsoft.com/office/powerpoint/2010/main" val="984448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6756400" y="12857163"/>
            <a:ext cx="5435600" cy="201612"/>
          </a:xfrm>
          <a:prstGeom prst="rect">
            <a:avLst/>
          </a:prstGeom>
        </p:spPr>
        <p:txBody>
          <a:bodyPr vert="horz" wrap="square" lIns="0" tIns="17617" rIns="0" bIns="0" rtlCol="0" anchor="ctr">
            <a:spAutoFit/>
          </a:bodyPr>
          <a:lstStyle/>
          <a:p>
            <a:pPr marL="75503">
              <a:spcBef>
                <a:spcPts val="139"/>
              </a:spcBef>
            </a:pPr>
            <a:fld id="{81D60167-4931-47E6-BA6A-407CBD079E47}" type="slidenum">
              <a:rPr spc="-10" dirty="0"/>
              <a:pPr marL="75503">
                <a:spcBef>
                  <a:spcPts val="139"/>
                </a:spcBef>
              </a:pPr>
              <a:t>12</a:t>
            </a:fld>
            <a:r>
              <a:rPr spc="-10" dirty="0"/>
              <a:t>/1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24">
                <a:extLst>
                  <a:ext uri="{FF2B5EF4-FFF2-40B4-BE49-F238E27FC236}">
                    <a16:creationId xmlns:a16="http://schemas.microsoft.com/office/drawing/2014/main" id="{0671749B-AEAE-B02E-21E0-1A8742A719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1056065"/>
                <a:ext cx="9545873" cy="1174794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240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AU" sz="2400" i="0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E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AU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bid</m:t>
                          </m:r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A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A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m:rPr>
                              <m:sty m:val="p"/>
                            </m:rPr>
                            <a:rPr lang="en-AU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no</m:t>
                          </m:r>
                          <m:r>
                            <a:rPr lang="en-AU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AU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bid</m:t>
                          </m:r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AU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lose</m:t>
                              </m:r>
                            </m:e>
                          </m:d>
                          <m:r>
                            <a:rPr lang="en-AU" sz="24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+</m:t>
                          </m:r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AU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win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AU" sz="2400" i="1" spc="-10" dirty="0">
                  <a:solidFill>
                    <a:schemeClr val="tx1"/>
                  </a:solidFill>
                  <a:latin typeface="Cambria Math" panose="02040503050406030204" pitchFamily="18" charset="0"/>
                  <a:cs typeface="Arial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br>
                  <a:rPr lang="en-AU" sz="2400" i="1" spc="-10" dirty="0">
                    <a:solidFill>
                      <a:schemeClr val="tx1"/>
                    </a:solidFill>
                    <a:latin typeface="Cambria Math" panose="02040503050406030204" pitchFamily="18" charset="0"/>
                    <a:cs typeface="Arial"/>
                  </a:rPr>
                </a:br>
                <a:endParaRPr lang="en-AU" sz="2400" i="1" spc="-10" dirty="0">
                  <a:solidFill>
                    <a:schemeClr val="tx1"/>
                  </a:solidFill>
                  <a:latin typeface="Cambria Math" panose="02040503050406030204" pitchFamily="18" charset="0"/>
                  <a:cs typeface="Arial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                     =</m:t>
                      </m:r>
                      <m:f>
                        <m:f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AU" sz="2400" i="1" spc="-1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 spc="-1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AU" sz="2400" i="1" spc="-1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4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+50</m:t>
                              </m:r>
                            </m:num>
                            <m:den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AU" sz="24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AU" sz="24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AU" sz="2400" i="1" spc="-1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 spc="-1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AU" sz="2400" i="1" spc="-1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4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+50</m:t>
                              </m:r>
                            </m:num>
                            <m:den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AU" sz="24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AU" sz="24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AU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=</m:t>
                      </m:r>
                      <m:f>
                        <m:f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25−</m:t>
                          </m:r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AU" sz="2400" i="1" spc="-1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 spc="-1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AU" sz="2400" i="1" spc="-1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AU" sz="24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AU" sz="24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240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accPr>
                        <m:e>
                          <m:r>
                            <a:rPr lang="en-AU" sz="24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𝐸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AU" sz="2400" i="0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bid</m:t>
                          </m:r>
                          <m:r>
                            <a:rPr lang="en-AU" sz="24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 </m:t>
                          </m:r>
                          <m:sSub>
                            <m:sSubPr>
                              <m:ctrlPr>
                                <a:rPr lang="en-AU" sz="2400" b="0" i="1" spc="-1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b="0" i="1" spc="-1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AU" sz="2400" b="0" i="1" spc="-1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&gt;0⟺</m:t>
                      </m:r>
                      <m:sSub>
                        <m:sSubPr>
                          <m:ctrlPr>
                            <a:rPr lang="en-AU" sz="24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24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𝑣</m:t>
                          </m:r>
                        </m:e>
                        <m:sub>
                          <m:r>
                            <a:rPr lang="en-AU" sz="24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sub>
                      </m:sSub>
                      <m:r>
                        <a:rPr lang="en-AU" sz="2400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&gt;50</m:t>
                      </m:r>
                    </m:oMath>
                  </m:oMathPara>
                </a14:m>
                <a:endParaRPr lang="en-AU" sz="2400" i="1" spc="-10" dirty="0">
                  <a:solidFill>
                    <a:schemeClr val="tx1"/>
                  </a:solidFill>
                  <a:latin typeface="Cambria Math" panose="02040503050406030204" pitchFamily="18" charset="0"/>
                  <a:cs typeface="Arial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AU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Text Placeholder 24">
                <a:extLst>
                  <a:ext uri="{FF2B5EF4-FFF2-40B4-BE49-F238E27FC236}">
                    <a16:creationId xmlns:a16="http://schemas.microsoft.com/office/drawing/2014/main" id="{0671749B-AEAE-B02E-21E0-1A8742A71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1056065"/>
                <a:ext cx="9545873" cy="1174794"/>
              </a:xfrm>
              <a:prstGeom prst="rect">
                <a:avLst/>
              </a:prstGeom>
              <a:blipFill>
                <a:blip r:embed="rId2"/>
                <a:stretch>
                  <a:fillRect b="-32258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Left Brace 1">
            <a:extLst>
              <a:ext uri="{FF2B5EF4-FFF2-40B4-BE49-F238E27FC236}">
                <a16:creationId xmlns:a16="http://schemas.microsoft.com/office/drawing/2014/main" id="{EC82DDD6-48BE-B400-0B24-932CE5636B5B}"/>
              </a:ext>
            </a:extLst>
          </p:cNvPr>
          <p:cNvSpPr/>
          <p:nvPr/>
        </p:nvSpPr>
        <p:spPr>
          <a:xfrm rot="16200000">
            <a:off x="4432610" y="1254515"/>
            <a:ext cx="423746" cy="192916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26DA6231-A29C-E676-0699-9E2536C2A550}"/>
              </a:ext>
            </a:extLst>
          </p:cNvPr>
          <p:cNvSpPr/>
          <p:nvPr/>
        </p:nvSpPr>
        <p:spPr>
          <a:xfrm rot="16200000">
            <a:off x="7563055" y="504330"/>
            <a:ext cx="423746" cy="3429527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B5E661-F82D-D3D0-AD5B-0DCAE5F1B67A}"/>
              </a:ext>
            </a:extLst>
          </p:cNvPr>
          <p:cNvSpPr txBox="1"/>
          <p:nvPr/>
        </p:nvSpPr>
        <p:spPr>
          <a:xfrm>
            <a:off x="3301807" y="2443460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Company 2 does not bid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08531-2148-4A16-11C4-8BE3A51B9A98}"/>
              </a:ext>
            </a:extLst>
          </p:cNvPr>
          <p:cNvSpPr txBox="1"/>
          <p:nvPr/>
        </p:nvSpPr>
        <p:spPr>
          <a:xfrm>
            <a:off x="6849033" y="2430967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Company 2 bids</a:t>
            </a:r>
          </a:p>
        </p:txBody>
      </p:sp>
    </p:spTree>
    <p:extLst>
      <p:ext uri="{BB962C8B-B14F-4D97-AF65-F5344CB8AC3E}">
        <p14:creationId xmlns:p14="http://schemas.microsoft.com/office/powerpoint/2010/main" val="308071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609967-AD46-B369-C74E-012D7468D64A}"/>
              </a:ext>
            </a:extLst>
          </p:cNvPr>
          <p:cNvSpPr txBox="1"/>
          <p:nvPr/>
        </p:nvSpPr>
        <p:spPr>
          <a:xfrm>
            <a:off x="1287227" y="1662545"/>
            <a:ext cx="10134506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254193">
              <a:lnSpc>
                <a:spcPct val="110000"/>
              </a:lnSpc>
              <a:spcAft>
                <a:spcPts val="1200"/>
              </a:spcAft>
            </a:pPr>
            <a:r>
              <a:rPr lang="en-AU" sz="4400" dirty="0">
                <a:cs typeface="Arial"/>
              </a:rPr>
              <a:t>Behaviour with asymmetric information</a:t>
            </a:r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AA359A94-41CE-A634-9483-DD5974A93283}"/>
              </a:ext>
            </a:extLst>
          </p:cNvPr>
          <p:cNvSpPr txBox="1">
            <a:spLocks/>
          </p:cNvSpPr>
          <p:nvPr/>
        </p:nvSpPr>
        <p:spPr>
          <a:xfrm>
            <a:off x="1287227" y="3189665"/>
            <a:ext cx="9925059" cy="2470906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8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10067" indent="-285750">
              <a:lnSpc>
                <a:spcPct val="11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9293" algn="l"/>
              </a:tabLst>
            </a:pPr>
            <a:r>
              <a:rPr lang="en-AU" sz="2800" dirty="0">
                <a:cs typeface="Arial"/>
              </a:rPr>
              <a:t>People under-estimate the extent to which informational differences drive others’ behaviour.</a:t>
            </a:r>
          </a:p>
          <a:p>
            <a:pPr marL="285750" marR="10067" indent="-285750">
              <a:lnSpc>
                <a:spcPct val="11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9293" algn="l"/>
              </a:tabLst>
            </a:pPr>
            <a:r>
              <a:rPr lang="en-AU" sz="2800" dirty="0">
                <a:cs typeface="Arial"/>
              </a:rPr>
              <a:t>Better informed agents can fail to take advantage of their informational advantage against less informed agents.</a:t>
            </a:r>
          </a:p>
        </p:txBody>
      </p:sp>
    </p:spTree>
    <p:extLst>
      <p:ext uri="{BB962C8B-B14F-4D97-AF65-F5344CB8AC3E}">
        <p14:creationId xmlns:p14="http://schemas.microsoft.com/office/powerpoint/2010/main" val="69219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56735545-C94E-1200-3A48-A125C6EFE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141" y="-1859"/>
            <a:ext cx="6859859" cy="685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81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inedrawing, vector graphics&#10;&#10;Description automatically generated">
            <a:extLst>
              <a:ext uri="{FF2B5EF4-FFF2-40B4-BE49-F238E27FC236}">
                <a16:creationId xmlns:a16="http://schemas.microsoft.com/office/drawing/2014/main" id="{6561BF67-25C4-5568-5AA4-8E825282E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534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 Placeholder 24">
                <a:extLst>
                  <a:ext uri="{FF2B5EF4-FFF2-40B4-BE49-F238E27FC236}">
                    <a16:creationId xmlns:a16="http://schemas.microsoft.com/office/drawing/2014/main" id="{DA3CD8AE-8C23-AB42-BE39-2E9D3BE259F3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>
              <a:xfrm>
                <a:off x="1287227" y="3189665"/>
                <a:ext cx="10957594" cy="1174794"/>
              </a:xfrm>
            </p:spPr>
            <p:txBody>
              <a:bodyPr numCol="1"/>
              <a:lstStyle/>
              <a:p>
                <a:pPr>
                  <a:lnSpc>
                    <a:spcPct val="120000"/>
                  </a:lnSpc>
                  <a:buClr>
                    <a:srgbClr val="0070C0"/>
                  </a:buClr>
                  <a:buSzPct val="50000"/>
                </a:pPr>
                <a:r>
                  <a:rPr lang="en-US" sz="3200" dirty="0"/>
                  <a:t>Good cars: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3200" dirty="0"/>
              </a:p>
              <a:p>
                <a:pPr>
                  <a:lnSpc>
                    <a:spcPct val="120000"/>
                  </a:lnSpc>
                  <a:buClr>
                    <a:srgbClr val="0070C0"/>
                  </a:buClr>
                  <a:buSzPct val="50000"/>
                </a:pPr>
                <a:r>
                  <a:rPr lang="en-US" sz="3200" dirty="0"/>
                  <a:t>Lemons: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 Placeholder 24">
                <a:extLst>
                  <a:ext uri="{FF2B5EF4-FFF2-40B4-BE49-F238E27FC236}">
                    <a16:creationId xmlns:a16="http://schemas.microsoft.com/office/drawing/2014/main" id="{DA3CD8AE-8C23-AB42-BE39-2E9D3BE259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xfrm>
                <a:off x="1287227" y="3189665"/>
                <a:ext cx="10957594" cy="1174794"/>
              </a:xfrm>
              <a:blipFill>
                <a:blip r:embed="rId2"/>
                <a:stretch>
                  <a:fillRect l="-1389" t="-2151" b="-3548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89E2F66-2C20-743D-1528-7E9C256F700B}"/>
              </a:ext>
            </a:extLst>
          </p:cNvPr>
          <p:cNvSpPr txBox="1"/>
          <p:nvPr/>
        </p:nvSpPr>
        <p:spPr>
          <a:xfrm>
            <a:off x="1287227" y="1662545"/>
            <a:ext cx="63514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dirty="0"/>
              <a:t>The market for lemons</a:t>
            </a:r>
          </a:p>
        </p:txBody>
      </p:sp>
    </p:spTree>
    <p:extLst>
      <p:ext uri="{BB962C8B-B14F-4D97-AF65-F5344CB8AC3E}">
        <p14:creationId xmlns:p14="http://schemas.microsoft.com/office/powerpoint/2010/main" val="3752955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A3CD8AE-8C23-AB42-BE39-2E9D3BE259F3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1287227" y="1056065"/>
            <a:ext cx="10957594" cy="1174794"/>
          </a:xfrm>
        </p:spPr>
        <p:txBody>
          <a:bodyPr numCol="1"/>
          <a:lstStyle/>
          <a:p>
            <a:pPr>
              <a:lnSpc>
                <a:spcPct val="120000"/>
              </a:lnSpc>
              <a:buClr>
                <a:srgbClr val="0070C0"/>
              </a:buClr>
              <a:buSzPct val="50000"/>
            </a:pPr>
            <a:r>
              <a:rPr lang="en-US" sz="4000" dirty="0"/>
              <a:t>Seller</a:t>
            </a:r>
          </a:p>
          <a:p>
            <a:pPr marL="457200" indent="-457200">
              <a:lnSpc>
                <a:spcPct val="120000"/>
              </a:lnSpc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Good cars: 	$10,000</a:t>
            </a:r>
          </a:p>
          <a:p>
            <a:pPr marL="457200" indent="-457200">
              <a:lnSpc>
                <a:spcPct val="120000"/>
              </a:lnSpc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Lemons: 	$5,000</a:t>
            </a:r>
          </a:p>
          <a:p>
            <a:pPr>
              <a:lnSpc>
                <a:spcPct val="120000"/>
              </a:lnSpc>
              <a:buClr>
                <a:srgbClr val="0070C0"/>
              </a:buClr>
              <a:buSzPct val="50000"/>
            </a:pPr>
            <a:r>
              <a:rPr lang="en-US" sz="4000" dirty="0"/>
              <a:t>Buyer:</a:t>
            </a:r>
          </a:p>
          <a:p>
            <a:pPr marL="457200" indent="-457200">
              <a:lnSpc>
                <a:spcPct val="120000"/>
              </a:lnSpc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Good cars: 	$15,000</a:t>
            </a:r>
          </a:p>
          <a:p>
            <a:pPr marL="457200" indent="-457200">
              <a:lnSpc>
                <a:spcPct val="120000"/>
              </a:lnSpc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Lemons: 	$7,500</a:t>
            </a:r>
          </a:p>
        </p:txBody>
      </p:sp>
    </p:spTree>
    <p:extLst>
      <p:ext uri="{BB962C8B-B14F-4D97-AF65-F5344CB8AC3E}">
        <p14:creationId xmlns:p14="http://schemas.microsoft.com/office/powerpoint/2010/main" val="4193615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24">
                <a:extLst>
                  <a:ext uri="{FF2B5EF4-FFF2-40B4-BE49-F238E27FC236}">
                    <a16:creationId xmlns:a16="http://schemas.microsoft.com/office/drawing/2014/main" id="{CCDF7CC9-1AC6-AE6C-8335-1A80D25878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1056065"/>
                <a:ext cx="10957594" cy="1174794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4000" b="0" i="1" spc="-1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𝑞</m:t>
                      </m:r>
                      <m:r>
                        <a:rPr lang="en-AU" sz="4000" b="0" i="1" spc="-1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=0.2</m:t>
                      </m:r>
                    </m:oMath>
                  </m:oMathPara>
                </a14:m>
                <a:endParaRPr lang="en-AU" sz="4000" spc="-10" dirty="0">
                  <a:cs typeface="Arial"/>
                </a:endParaRP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endParaRPr lang="en-AU" sz="4000" spc="-10" dirty="0">
                  <a:cs typeface="Arial"/>
                </a:endParaRP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4000" b="0" spc="-1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AU" sz="4000" b="0" i="0" spc="-1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E</m:t>
                          </m:r>
                        </m:e>
                      </m:acc>
                      <m:r>
                        <a:rPr lang="en-AU" sz="4000" i="1" spc="-1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r>
                        <a:rPr lang="en-AU" sz="4000" b="0" i="1" spc="-1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0.2 </m:t>
                      </m:r>
                      <m:r>
                        <a:rPr lang="en-AU" sz="4000" b="0" i="1" spc="-1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× </m:t>
                      </m:r>
                      <m:r>
                        <a:rPr lang="en-AU" sz="4000" b="0" i="1" spc="-1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15000+</m:t>
                      </m:r>
                      <m:r>
                        <a:rPr lang="en-AU" sz="4000" b="0" i="1" spc="-1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0.8 × </m:t>
                      </m:r>
                      <m:r>
                        <a:rPr lang="en-AU" sz="4000" b="0" i="1" spc="-1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7500=</m:t>
                      </m:r>
                      <m:r>
                        <a:rPr lang="en-AU" sz="4000" b="0" i="1" spc="-1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9000</m:t>
                      </m:r>
                    </m:oMath>
                  </m:oMathPara>
                </a14:m>
                <a:endParaRPr lang="en-AU" sz="4000" spc="-10" dirty="0">
                  <a:solidFill>
                    <a:schemeClr val="tx1"/>
                  </a:solidFill>
                  <a:cs typeface="Arial"/>
                </a:endParaRP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endParaRPr lang="en-AU" sz="4000" spc="-10" dirty="0">
                  <a:cs typeface="Arial"/>
                </a:endParaRPr>
              </a:p>
            </p:txBody>
          </p:sp>
        </mc:Choice>
        <mc:Fallback>
          <p:sp>
            <p:nvSpPr>
              <p:cNvPr id="2" name="Text Placeholder 24">
                <a:extLst>
                  <a:ext uri="{FF2B5EF4-FFF2-40B4-BE49-F238E27FC236}">
                    <a16:creationId xmlns:a16="http://schemas.microsoft.com/office/drawing/2014/main" id="{CCDF7CC9-1AC6-AE6C-8335-1A80D2587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1056065"/>
                <a:ext cx="10957594" cy="1174794"/>
              </a:xfrm>
              <a:prstGeom prst="rect">
                <a:avLst/>
              </a:prstGeom>
              <a:blipFill>
                <a:blip r:embed="rId2"/>
                <a:stretch>
                  <a:fillRect l="-694" b="-11935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8159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6756400" y="12857163"/>
            <a:ext cx="5435600" cy="201612"/>
          </a:xfrm>
          <a:prstGeom prst="rect">
            <a:avLst/>
          </a:prstGeom>
        </p:spPr>
        <p:txBody>
          <a:bodyPr vert="horz" wrap="square" lIns="0" tIns="17617" rIns="0" bIns="0" rtlCol="0" anchor="ctr">
            <a:spAutoFit/>
          </a:bodyPr>
          <a:lstStyle/>
          <a:p>
            <a:pPr marL="75503">
              <a:spcBef>
                <a:spcPts val="139"/>
              </a:spcBef>
            </a:pPr>
            <a:fld id="{81D60167-4931-47E6-BA6A-407CBD079E47}" type="slidenum">
              <a:rPr spc="-10" dirty="0"/>
              <a:pPr marL="75503">
                <a:spcBef>
                  <a:spcPts val="139"/>
                </a:spcBef>
              </a:pPr>
              <a:t>8</a:t>
            </a:fld>
            <a:r>
              <a:rPr spc="-10" dirty="0"/>
              <a:t>/1</a:t>
            </a:r>
          </a:p>
        </p:txBody>
      </p:sp>
      <p:pic>
        <p:nvPicPr>
          <p:cNvPr id="9" name="Picture 8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4275077C-DBDE-0CED-194A-2C21AE989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6756400" y="12857163"/>
            <a:ext cx="5435600" cy="201612"/>
          </a:xfrm>
          <a:prstGeom prst="rect">
            <a:avLst/>
          </a:prstGeom>
        </p:spPr>
        <p:txBody>
          <a:bodyPr vert="horz" wrap="square" lIns="0" tIns="17617" rIns="0" bIns="0" rtlCol="0" anchor="ctr">
            <a:spAutoFit/>
          </a:bodyPr>
          <a:lstStyle/>
          <a:p>
            <a:pPr marL="75503">
              <a:spcBef>
                <a:spcPts val="139"/>
              </a:spcBef>
            </a:pPr>
            <a:fld id="{81D60167-4931-47E6-BA6A-407CBD079E47}" type="slidenum">
              <a:rPr spc="-10" dirty="0"/>
              <a:pPr marL="75503">
                <a:spcBef>
                  <a:spcPts val="139"/>
                </a:spcBef>
              </a:pPr>
              <a:t>9</a:t>
            </a:fld>
            <a:r>
              <a:rPr spc="-10" dirty="0"/>
              <a:t>/1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4">
                <a:extLst>
                  <a:ext uri="{FF2B5EF4-FFF2-40B4-BE49-F238E27FC236}">
                    <a16:creationId xmlns:a16="http://schemas.microsoft.com/office/drawing/2014/main" id="{0671749B-AEAE-B02E-21E0-1A8742A719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1056065"/>
                <a:ext cx="9545873" cy="1174794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r>
                  <a:rPr lang="en-AU" sz="3200" spc="-10" dirty="0">
                    <a:solidFill>
                      <a:schemeClr val="tx1"/>
                    </a:solidFill>
                    <a:cs typeface="Arial"/>
                  </a:rPr>
                  <a:t>Company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𝑣</m:t>
                        </m:r>
                      </m:e>
                      <m:sub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AU" sz="3200" b="0" i="1" spc="-1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~</m:t>
                    </m:r>
                    <m:r>
                      <a:rPr lang="en-AU" sz="3200" b="0" i="1" spc="-1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𝑈</m:t>
                    </m:r>
                    <m:d>
                      <m:dPr>
                        <m:ctrlPr>
                          <a:rPr lang="en-AU" sz="3200" b="0" i="1" spc="-1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AU" sz="3200" b="0" i="1" spc="-1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0,100</m:t>
                        </m:r>
                      </m:e>
                    </m:d>
                  </m:oMath>
                </a14:m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r>
                  <a:rPr lang="en-AU" sz="3200" spc="-10" dirty="0">
                    <a:solidFill>
                      <a:schemeClr val="tx1"/>
                    </a:solidFill>
                    <a:cs typeface="Arial"/>
                  </a:rPr>
                  <a:t>Company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𝑣</m:t>
                        </m:r>
                      </m:e>
                      <m:sub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r>
                      <a:rPr lang="en-AU" sz="3200" b="0" i="1" spc="-1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~</m:t>
                    </m:r>
                    <m:r>
                      <a:rPr lang="en-AU" sz="3200" b="0" i="1" spc="-1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𝑈</m:t>
                    </m:r>
                    <m:d>
                      <m:dPr>
                        <m:ctrlP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0,100</m:t>
                        </m:r>
                      </m:e>
                    </m:d>
                  </m:oMath>
                </a14:m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3200" b="0" i="0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V</m:t>
                      </m:r>
                      <m:r>
                        <a:rPr lang="en-AU" sz="3200" b="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f>
                        <m:fPr>
                          <m:ctrlPr>
                            <a:rPr lang="en-AU" sz="320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AU" sz="32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32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AU" sz="32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sz="3200" b="0" i="1" spc="-1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+</m:t>
                          </m:r>
                          <m:sSub>
                            <m:sSubPr>
                              <m:ctrlPr>
                                <a:rPr lang="en-AU" sz="32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32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AU" sz="3200" b="0" i="1" spc="-1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AU" sz="32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endParaRPr lang="en-AU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 Placeholder 24">
                <a:extLst>
                  <a:ext uri="{FF2B5EF4-FFF2-40B4-BE49-F238E27FC236}">
                    <a16:creationId xmlns:a16="http://schemas.microsoft.com/office/drawing/2014/main" id="{0671749B-AEAE-B02E-21E0-1A8742A71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1056065"/>
                <a:ext cx="9545873" cy="1174794"/>
              </a:xfrm>
              <a:prstGeom prst="rect">
                <a:avLst/>
              </a:prstGeom>
              <a:blipFill>
                <a:blip r:embed="rId2"/>
                <a:stretch>
                  <a:fillRect l="-1596" t="-5376" b="-2322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11">
      <a:dk1>
        <a:srgbClr val="000000"/>
      </a:dk1>
      <a:lt1>
        <a:srgbClr val="FFFFFF"/>
      </a:lt1>
      <a:dk2>
        <a:srgbClr val="323232"/>
      </a:dk2>
      <a:lt2>
        <a:srgbClr val="B2B2B2"/>
      </a:lt2>
      <a:accent1>
        <a:srgbClr val="0F4BEB"/>
      </a:accent1>
      <a:accent2>
        <a:srgbClr val="FF2305"/>
      </a:accent2>
      <a:accent3>
        <a:srgbClr val="000000"/>
      </a:accent3>
      <a:accent4>
        <a:srgbClr val="FAF528"/>
      </a:accent4>
      <a:accent5>
        <a:srgbClr val="09D369"/>
      </a:accent5>
      <a:accent6>
        <a:srgbClr val="FF9600"/>
      </a:accent6>
      <a:hlink>
        <a:srgbClr val="00B7E0"/>
      </a:hlink>
      <a:folHlink>
        <a:srgbClr val="00B7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1 UTS Powerpoint template_16x9_C" id="{EA956CE0-7F49-FD41-9C98-C395F5454CD1}" vid="{8DF70025-42FC-C04B-AAEE-317C2426C9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17568</TotalTime>
  <Words>199</Words>
  <Application>Microsoft Macintosh PowerPoint</Application>
  <PresentationFormat>Widescreen</PresentationFormat>
  <Paragraphs>47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Cambria Math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Behavioural Economics 23005</dc:title>
  <dc:creator>Jason Collins</dc:creator>
  <cp:lastModifiedBy>Jason Collins</cp:lastModifiedBy>
  <cp:revision>47</cp:revision>
  <dcterms:created xsi:type="dcterms:W3CDTF">2022-02-14T06:08:26Z</dcterms:created>
  <dcterms:modified xsi:type="dcterms:W3CDTF">2023-04-28T01:26:33Z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a4f0713-8a76-46fc-9033-3e1b6c45971d_Enabled">
    <vt:lpwstr>true</vt:lpwstr>
  </property>
  <property fmtid="{D5CDD505-2E9C-101B-9397-08002B2CF9AE}" pid="3" name="MSIP_Label_ba4f0713-8a76-46fc-9033-3e1b6c45971d_SetDate">
    <vt:lpwstr>2021-06-10T03:39:58Z</vt:lpwstr>
  </property>
  <property fmtid="{D5CDD505-2E9C-101B-9397-08002B2CF9AE}" pid="4" name="MSIP_Label_ba4f0713-8a76-46fc-9033-3e1b6c45971d_Method">
    <vt:lpwstr>Privileged</vt:lpwstr>
  </property>
  <property fmtid="{D5CDD505-2E9C-101B-9397-08002B2CF9AE}" pid="5" name="MSIP_Label_ba4f0713-8a76-46fc-9033-3e1b6c45971d_Name">
    <vt:lpwstr>UTS-Public</vt:lpwstr>
  </property>
  <property fmtid="{D5CDD505-2E9C-101B-9397-08002B2CF9AE}" pid="6" name="MSIP_Label_ba4f0713-8a76-46fc-9033-3e1b6c45971d_SiteId">
    <vt:lpwstr>e8911c26-cf9f-4a9c-878e-527807be8791</vt:lpwstr>
  </property>
  <property fmtid="{D5CDD505-2E9C-101B-9397-08002B2CF9AE}" pid="7" name="MSIP_Label_ba4f0713-8a76-46fc-9033-3e1b6c45971d_ActionId">
    <vt:lpwstr>6ab3b3b8-caa6-4a18-863c-f302df8f3726</vt:lpwstr>
  </property>
  <property fmtid="{D5CDD505-2E9C-101B-9397-08002B2CF9AE}" pid="8" name="MSIP_Label_ba4f0713-8a76-46fc-9033-3e1b6c45971d_ContentBits">
    <vt:lpwstr>0</vt:lpwstr>
  </property>
</Properties>
</file>